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2" r:id="rId3"/>
    <p:sldMasterId id="2147484066" r:id="rId4"/>
  </p:sldMasterIdLst>
  <p:notesMasterIdLst>
    <p:notesMasterId r:id="rId29"/>
  </p:notesMasterIdLst>
  <p:sldIdLst>
    <p:sldId id="257" r:id="rId5"/>
    <p:sldId id="284" r:id="rId6"/>
    <p:sldId id="290" r:id="rId7"/>
    <p:sldId id="292" r:id="rId8"/>
    <p:sldId id="293" r:id="rId9"/>
    <p:sldId id="279" r:id="rId10"/>
    <p:sldId id="298" r:id="rId11"/>
    <p:sldId id="306" r:id="rId12"/>
    <p:sldId id="299" r:id="rId13"/>
    <p:sldId id="295" r:id="rId14"/>
    <p:sldId id="302" r:id="rId15"/>
    <p:sldId id="303" r:id="rId16"/>
    <p:sldId id="300" r:id="rId17"/>
    <p:sldId id="304" r:id="rId18"/>
    <p:sldId id="285" r:id="rId19"/>
    <p:sldId id="282" r:id="rId20"/>
    <p:sldId id="297" r:id="rId21"/>
    <p:sldId id="301" r:id="rId22"/>
    <p:sldId id="288" r:id="rId23"/>
    <p:sldId id="308" r:id="rId24"/>
    <p:sldId id="296" r:id="rId25"/>
    <p:sldId id="286" r:id="rId26"/>
    <p:sldId id="305" r:id="rId27"/>
    <p:sldId id="3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9900"/>
    <a:srgbClr val="A50021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221" autoAdjust="0"/>
    <p:restoredTop sz="94660"/>
  </p:normalViewPr>
  <p:slideViewPr>
    <p:cSldViewPr>
      <p:cViewPr varScale="1">
        <p:scale>
          <a:sx n="72" d="100"/>
          <a:sy n="72" d="100"/>
        </p:scale>
        <p:origin x="-162" y="-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D3906-519B-4643-9A52-1065A43CD4E3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FD237-ABCA-4CB5-B510-150C67617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3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algn="r" defTabSz="914400">
              <a:buNone/>
            </a:pPr>
            <a:fld id="{81331B57-0BE5-4F82-AA58-76F53EFF3ADA}" type="datetime8">
              <a:rPr lang="en-US" sz="1200" b="0" i="0">
                <a:latin typeface="Calibri"/>
                <a:ea typeface="+mn-ea"/>
                <a:cs typeface="+mn-cs"/>
              </a:rPr>
              <a:t>2/25/2020 12:22 PM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pPr algn="l" defTabSz="914400">
              <a:buNone/>
            </a:pP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© Корпорация Майкрософт (Microsoft Corporation), 2007. Все права защищены. Microsoft, Windows, Windows Vista и другие названия продуктов являются или могут являться зарегистрированными товарными знаками и/или товарными знаками в США и/или других странах.</a:t>
            </a:r>
          </a:p>
          <a:p>
            <a:pPr algn="l" defTabSz="914400">
              <a:buNone/>
            </a:pP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Информация приведена в этом документе только в демонстрационных целях и не отражает точку зрения представителей корпорации Майкрософт на момент составления данной презентации.  Поскольку корпорация Майкрософт вынуждена учитывать меняющиеся рыночные условия, она не гарантирует точность информации, указанной после составления этой презентации, а также не берет на себя подобной обязанности.  </a:t>
            </a:r>
            <a:b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</a:b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КОРПОРАЦИЯ МАЙКРОСОФТ НЕ ДАЕТ НИКАКИХ ЯВНЫХ, ПОДРАЗУМЕВАЕМЫХ ИЛИ ЗАКРЕПЛЕННЫХ ЗАКОНОДАТЕЛЬСТВОМ ГАРАНТИЙ В ОТНОШЕНИИ СВЕДЕНИЙ ИЗ ЭТОЙ ПРЕЗЕНТАЦИИ.</a:t>
            </a:r>
          </a:p>
          <a:p>
            <a:pPr algn="l" defTabSz="914400">
              <a:buNone/>
            </a:pPr>
            <a:endParaRPr lang="en-US" sz="5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pPr algn="r" defTabSz="914400">
              <a:buNone/>
            </a:pPr>
            <a:fld id="{EC87E0CF-87F6-4B58-B8B8-DCAB2DAAF3CA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7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algn="r" defTabSz="914400">
              <a:buNone/>
            </a:pPr>
            <a:fld id="{81331B57-0BE5-4F82-AA58-76F53EFF3ADA}" type="datetime8">
              <a:rPr lang="en-US" sz="1200" b="0" i="0">
                <a:latin typeface="Calibri"/>
                <a:ea typeface="+mn-ea"/>
                <a:cs typeface="+mn-cs"/>
              </a:rPr>
              <a:t>2/25/2020 12:22 PM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172200" cy="457200"/>
          </a:xfrm>
        </p:spPr>
        <p:txBody>
          <a:bodyPr/>
          <a:lstStyle/>
          <a:p>
            <a:pPr algn="l" defTabSz="914400">
              <a:buNone/>
            </a:pP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© Корпорация Майкрософт (Microsoft Corporation), 2007. Все права защищены. Microsoft, Windows, Windows Vista и другие названия продуктов являются или могут являться зарегистрированными товарными знаками и/или товарными знаками в США и/или других странах.</a:t>
            </a:r>
          </a:p>
          <a:p>
            <a:pPr algn="l" defTabSz="914400">
              <a:buNone/>
            </a:pP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Информация приведена в этом документе только в демонстрационных целях и не отражает точку зрения представителей корпорации Майкрософт на момент составления данной презентации.  Поскольку корпорация Майкрософт вынуждена учитывать меняющиеся рыночные условия, она не гарантирует точность информации, указанной после составления этой презентации, а также не берет на себя подобной обязанности.  </a:t>
            </a:r>
            <a:b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</a:br>
            <a:r>
              <a:rPr lang="en-US" sz="500" b="0" i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КОРПОРАЦИЯ МАЙКРОСОФТ НЕ ДАЕТ НИКАКИХ ЯВНЫХ, ПОДРАЗУМЕВАЕМЫХ ИЛИ ЗАКРЕПЛЕННЫХ ЗАКОНОДАТЕЛЬСТВОМ ГАРАНТИЙ В ОТНОШЕНИИ СВЕДЕНИЙ ИЗ ЭТОЙ ПРЕЗЕНТАЦИИ.</a:t>
            </a:r>
          </a:p>
          <a:p>
            <a:pPr algn="l" defTabSz="914400">
              <a:buNone/>
            </a:pPr>
            <a:endParaRPr lang="en-US" sz="5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6172199" y="8685213"/>
            <a:ext cx="684213" cy="457200"/>
          </a:xfrm>
        </p:spPr>
        <p:txBody>
          <a:bodyPr/>
          <a:lstStyle/>
          <a:p>
            <a:pPr algn="r" defTabSz="914400">
              <a:buNone/>
            </a:pPr>
            <a:fld id="{EC87E0CF-87F6-4B58-B8B8-DCAB2DAAF3CA}" type="slidenum">
              <a:rPr lang="en-US" sz="1200" b="0" i="0">
                <a:latin typeface="Calibri"/>
                <a:ea typeface="+mn-ea"/>
                <a:cs typeface="+mn-cs"/>
              </a:rPr>
              <a:t>24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7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3670" y="1905005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3669" y="4344993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и объект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Заголовок и объект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1"/>
          </p:nvPr>
        </p:nvSpPr>
        <p:spPr>
          <a:xfrm>
            <a:off x="4" y="6238880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ru-RU" noProof="0" smtClean="0"/>
              <a:t>Образец текста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пользуется для слайдов с кодом программного обеспеч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963084" y="1905005"/>
            <a:ext cx="10720917" cy="211750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66479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1549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/>
          <a:lstStyle/>
          <a:p>
            <a:fld id="{527FCC2A-0209-407F-B3D9-0840C384EB7C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/>
          <a:lstStyle/>
          <a:p>
            <a:fld id="{A968C029-DB55-4711-BF78-58FBB075B1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153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олик, видео и прочие особые слай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273" y="4344993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noProof="0" smtClean="0"/>
              <a:t>щелкните, чтобы…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внобедренный треугольник 6"/>
          <p:cNvSpPr/>
          <p:nvPr/>
        </p:nvSpPr>
        <p:spPr>
          <a:xfrm rot="16200000">
            <a:off x="10387963" y="5038579"/>
            <a:ext cx="1892949" cy="1725637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720726" y="776289"/>
            <a:ext cx="10750549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720726" y="2250280"/>
            <a:ext cx="10750549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828800" y="6012657"/>
            <a:ext cx="77216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C8A432C8-69A7-458B-9684-2BFA64B31948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1828800" y="5650705"/>
            <a:ext cx="77216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1189663" y="5752308"/>
            <a:ext cx="67056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882808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388608" y="6480048"/>
            <a:ext cx="2844800" cy="301752"/>
          </a:xfrm>
        </p:spPr>
        <p:txBody>
          <a:bodyPr/>
          <a:lstStyle/>
          <a:p>
            <a:fld id="{6396A3A3-94A6-4E5B-AF39-173ACA3E61CC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09600" y="6480970"/>
            <a:ext cx="5680075" cy="300831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/>
          <p:cNvSpPr/>
          <p:nvPr/>
        </p:nvSpPr>
        <p:spPr>
          <a:xfrm flipV="1">
            <a:off x="9379" y="7035"/>
            <a:ext cx="12173243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V="1">
            <a:off x="10387963" y="93786"/>
            <a:ext cx="1892949" cy="1725637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9274176" y="6477000"/>
            <a:ext cx="2844800" cy="304800"/>
          </a:xfrm>
        </p:spPr>
        <p:txBody>
          <a:bodyPr/>
          <a:lstStyle/>
          <a:p>
            <a:fld id="{9933D019-A32C-4EAD-B8E6-DBDA699692FD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492501" y="6480970"/>
            <a:ext cx="5680075" cy="300831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268075" y="809625"/>
            <a:ext cx="670560" cy="300831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>
            <a:off x="8625059" y="9381"/>
            <a:ext cx="3563815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0" y="7035"/>
            <a:ext cx="12182621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271465"/>
            <a:ext cx="9652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1633536"/>
            <a:ext cx="51816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4800" cy="301752"/>
          </a:xfrm>
        </p:spPr>
        <p:txBody>
          <a:bodyPr/>
          <a:lstStyle/>
          <a:p>
            <a:fld id="{CCEBA98F-560C-4997-81C4-81D4D9187EAB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609600" y="6480969"/>
            <a:ext cx="5680075" cy="301752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119360" y="6480969"/>
            <a:ext cx="670560" cy="301752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0931" y="290732"/>
            <a:ext cx="14224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820008" y="290732"/>
            <a:ext cx="774699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1820008" y="3427124"/>
            <a:ext cx="774699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2696307" y="290732"/>
            <a:ext cx="9144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2696307" y="3427124"/>
            <a:ext cx="9144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0736" cy="301752"/>
          </a:xfrm>
        </p:spPr>
        <p:txBody>
          <a:bodyPr/>
          <a:lstStyle/>
          <a:p>
            <a:fld id="{150972B2-CA5C-437D-87D0-8081271A9E4B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609600" y="6480969"/>
            <a:ext cx="5681472" cy="301752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119360" y="6483096"/>
            <a:ext cx="670560" cy="301752"/>
          </a:xfrm>
        </p:spPr>
        <p:txBody>
          <a:bodyPr/>
          <a:lstStyle>
            <a:lvl1pPr algn="ctr">
              <a:defRPr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олик, видео и прочие особые слай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273" y="4344993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noProof="0" smtClean="0"/>
              <a:t>щелкните, чтобы…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4800" cy="301752"/>
          </a:xfrm>
        </p:spPr>
        <p:txBody>
          <a:bodyPr/>
          <a:lstStyle/>
          <a:p>
            <a:fld id="{F168457A-3AB9-4880-8A0C-9F8524491207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609600" y="6481891"/>
            <a:ext cx="5680075" cy="300831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119360" y="6480969"/>
            <a:ext cx="670560" cy="301752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608" y="367664"/>
            <a:ext cx="12192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514475" y="367664"/>
            <a:ext cx="32512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4868333" y="320040"/>
            <a:ext cx="7034784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71968" y="6556248"/>
            <a:ext cx="2844800" cy="301752"/>
          </a:xfrm>
        </p:spPr>
        <p:txBody>
          <a:bodyPr/>
          <a:lstStyle>
            <a:lvl1pPr>
              <a:defRPr sz="900"/>
            </a:lvl1pPr>
          </a:lstStyle>
          <a:p>
            <a:fld id="{3FE976D3-5B7F-4300-ABED-C91F1B2AE209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514475" y="6556248"/>
            <a:ext cx="6857493" cy="301752"/>
          </a:xfrm>
        </p:spPr>
        <p:txBody>
          <a:bodyPr/>
          <a:lstStyle>
            <a:lvl1pPr>
              <a:defRPr sz="900"/>
            </a:lvl1pPr>
          </a:lstStyle>
          <a:p>
            <a:pPr algn="r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214101" y="6556248"/>
            <a:ext cx="670560" cy="301752"/>
          </a:xfrm>
        </p:spPr>
        <p:txBody>
          <a:bodyPr/>
          <a:lstStyle>
            <a:lvl1pPr>
              <a:defRPr sz="9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2608" y="150896"/>
            <a:ext cx="12192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17649" y="373966"/>
            <a:ext cx="9777984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524000" y="5867400"/>
            <a:ext cx="9777984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144256" y="6556248"/>
            <a:ext cx="2804160" cy="301752"/>
          </a:xfrm>
        </p:spPr>
        <p:txBody>
          <a:bodyPr/>
          <a:lstStyle>
            <a:lvl1pPr>
              <a:defRPr sz="900"/>
            </a:lvl1pPr>
          </a:lstStyle>
          <a:p>
            <a:fld id="{EBDC1E59-17DD-41CE-97CA-624A472382D4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560576" y="6557169"/>
            <a:ext cx="6597429" cy="301752"/>
          </a:xfrm>
        </p:spPr>
        <p:txBody>
          <a:bodyPr/>
          <a:lstStyle>
            <a:lvl1pPr>
              <a:defRPr sz="900"/>
            </a:lvl1pPr>
          </a:lstStyle>
          <a:p>
            <a:pPr algn="r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956256" y="6556248"/>
            <a:ext cx="487680" cy="301752"/>
          </a:xfrm>
        </p:spPr>
        <p:txBody>
          <a:bodyPr/>
          <a:lstStyle>
            <a:lvl1pPr algn="ctr">
              <a:defRPr sz="900"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381000"/>
            <a:ext cx="2540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February 25, 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олик, видео и прочие особые слай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273" y="4344993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noProof="0" smtClean="0"/>
              <a:t>щелкните, чтобы…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000" y="1412875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08000" y="1411558"/>
            <a:ext cx="5486400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411558"/>
            <a:ext cx="5486400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1757805"/>
            <a:ext cx="5486400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645" y="1757805"/>
            <a:ext cx="5489359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: печать с использованием оттенков сер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230193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1412880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4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white rectangle.png"/>
          <p:cNvPicPr>
            <a:picLocks noChangeAspect="1"/>
          </p:cNvPicPr>
          <p:nvPr/>
        </p:nvPicPr>
        <p:blipFill>
          <a:blip r:embed="rId6"/>
          <a:srcRect b="10453"/>
          <a:stretch>
            <a:fillRect/>
          </a:stretch>
        </p:blipFill>
        <p:spPr>
          <a:xfrm>
            <a:off x="0" y="1299706"/>
            <a:ext cx="12192000" cy="55582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230193"/>
            <a:ext cx="11176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1905005"/>
            <a:ext cx="10720917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65" r:id="rId2"/>
    <p:sldLayoutId id="2147483766" r:id="rId3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9379" y="14069"/>
            <a:ext cx="12173243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7035"/>
            <a:ext cx="12182621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 flipV="1">
            <a:off x="8625059" y="4948410"/>
            <a:ext cx="3563815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1882808"/>
            <a:ext cx="109728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388608" y="6480969"/>
            <a:ext cx="28448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106B4A3-4212-4E39-93DE-E053E8F69C28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481891"/>
            <a:ext cx="5680075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0119360" y="6480969"/>
            <a:ext cx="67056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A3DCDF73-85D2-4237-9B32-053DBDB0C312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.jpeg"/><Relationship Id="rId7" Type="http://schemas.openxmlformats.org/officeDocument/2006/relationships/image" Target="../media/image6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.jpeg"/><Relationship Id="rId4" Type="http://schemas.openxmlformats.org/officeDocument/2006/relationships/image" Target="../media/image6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68.jpeg"/><Relationship Id="rId7" Type="http://schemas.openxmlformats.org/officeDocument/2006/relationships/image" Target="../media/image6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9" Type="http://schemas.openxmlformats.org/officeDocument/2006/relationships/image" Target="../media/image7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9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Relationship Id="rId9" Type="http://schemas.openxmlformats.org/officeDocument/2006/relationships/image" Target="../media/image8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10" Type="http://schemas.openxmlformats.org/officeDocument/2006/relationships/image" Target="../media/image99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12" Type="http://schemas.openxmlformats.org/officeDocument/2006/relationships/image" Target="../media/image10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3.jpeg"/><Relationship Id="rId11" Type="http://schemas.openxmlformats.org/officeDocument/2006/relationships/image" Target="../media/image108.jpeg"/><Relationship Id="rId5" Type="http://schemas.openxmlformats.org/officeDocument/2006/relationships/image" Target="../media/image102.jpeg"/><Relationship Id="rId10" Type="http://schemas.openxmlformats.org/officeDocument/2006/relationships/image" Target="../media/image107.jpeg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Relationship Id="rId1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10" Type="http://schemas.openxmlformats.org/officeDocument/2006/relationships/image" Target="../media/image118.jpeg"/><Relationship Id="rId4" Type="http://schemas.openxmlformats.org/officeDocument/2006/relationships/image" Target="../media/image112.png"/><Relationship Id="rId9" Type="http://schemas.openxmlformats.org/officeDocument/2006/relationships/image" Target="../media/image11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eg"/><Relationship Id="rId7" Type="http://schemas.openxmlformats.org/officeDocument/2006/relationships/image" Target="../media/image12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10" Type="http://schemas.openxmlformats.org/officeDocument/2006/relationships/image" Target="../media/image97.jpeg"/><Relationship Id="rId4" Type="http://schemas.openxmlformats.org/officeDocument/2006/relationships/image" Target="../media/image120.jpeg"/><Relationship Id="rId9" Type="http://schemas.openxmlformats.org/officeDocument/2006/relationships/image" Target="../media/image1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127.jpeg"/><Relationship Id="rId7" Type="http://schemas.openxmlformats.org/officeDocument/2006/relationships/image" Target="../media/image131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eg"/><Relationship Id="rId3" Type="http://schemas.openxmlformats.org/officeDocument/2006/relationships/image" Target="../media/image133.jpeg"/><Relationship Id="rId7" Type="http://schemas.openxmlformats.org/officeDocument/2006/relationships/image" Target="../media/image13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10" Type="http://schemas.openxmlformats.org/officeDocument/2006/relationships/image" Target="../media/image7.jpeg"/><Relationship Id="rId4" Type="http://schemas.openxmlformats.org/officeDocument/2006/relationships/image" Target="../media/image134.jpeg"/><Relationship Id="rId9" Type="http://schemas.openxmlformats.org/officeDocument/2006/relationships/image" Target="../media/image13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7.jpeg"/><Relationship Id="rId7" Type="http://schemas.openxmlformats.org/officeDocument/2006/relationships/image" Target="../media/image14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Relationship Id="rId9" Type="http://schemas.openxmlformats.org/officeDocument/2006/relationships/image" Target="../media/image9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46.jpeg"/><Relationship Id="rId7" Type="http://schemas.openxmlformats.org/officeDocument/2006/relationships/image" Target="../media/image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9.jpeg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Relationship Id="rId9" Type="http://schemas.openxmlformats.org/officeDocument/2006/relationships/image" Target="../media/image1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6.jpe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11" Type="http://schemas.openxmlformats.org/officeDocument/2006/relationships/image" Target="../media/image7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6.png"/><Relationship Id="rId7" Type="http://schemas.openxmlformats.org/officeDocument/2006/relationships/image" Target="../media/image7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4.jpeg"/><Relationship Id="rId11" Type="http://schemas.openxmlformats.org/officeDocument/2006/relationships/image" Target="../media/image6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0.jpeg"/><Relationship Id="rId7" Type="http://schemas.openxmlformats.org/officeDocument/2006/relationships/image" Target="../media/image53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jpeg"/><Relationship Id="rId5" Type="http://schemas.openxmlformats.org/officeDocument/2006/relationships/image" Target="../media/image6.jpeg"/><Relationship Id="rId4" Type="http://schemas.openxmlformats.org/officeDocument/2006/relationships/image" Target="../media/image51.jpeg"/><Relationship Id="rId9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5.jpeg"/><Relationship Id="rId7" Type="http://schemas.openxmlformats.org/officeDocument/2006/relationships/image" Target="../media/image6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9337" y="2204864"/>
            <a:ext cx="11880328" cy="2088232"/>
          </a:xfrm>
        </p:spPr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ru-RU" sz="2800" b="1" dirty="0">
                <a:solidFill>
                  <a:schemeClr val="tx1"/>
                </a:solidFill>
              </a:rPr>
              <a:t>ОТКРЫТЫЙ (ПУБЛИЧНЫЙ) ОТЧЁТ </a:t>
            </a:r>
            <a:r>
              <a:rPr lang="ru-RU" sz="2800" dirty="0">
                <a:solidFill>
                  <a:schemeClr val="tx1"/>
                </a:solidFill>
              </a:rPr>
              <a:t/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ПЕРВИЧНОЙ ПРОФСОЮЗНОЙ </a:t>
            </a:r>
            <a:r>
              <a:rPr lang="ru-RU" sz="2800" b="1" dirty="0">
                <a:solidFill>
                  <a:schemeClr val="tx1"/>
                </a:solidFill>
              </a:rPr>
              <a:t>ОРГАНИЗАЦИИ РАБОТНИКОВ РГЭУ (РИНХ) </a:t>
            </a:r>
            <a:r>
              <a:rPr lang="ru-RU" sz="2800" b="1" dirty="0" smtClean="0">
                <a:solidFill>
                  <a:schemeClr val="tx1"/>
                </a:solidFill>
              </a:rPr>
              <a:t/>
            </a:r>
            <a:br>
              <a:rPr lang="ru-RU" sz="2800" b="1" dirty="0" smtClean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ЗА 2019 ГОД</a:t>
            </a:r>
            <a:br>
              <a:rPr lang="ru-RU" sz="2800" b="1" dirty="0" smtClean="0">
                <a:solidFill>
                  <a:schemeClr val="tx1"/>
                </a:solidFill>
              </a:rPr>
            </a:br>
            <a:endParaRPr lang="ru-RU" sz="2800" dirty="0">
              <a:solidFill>
                <a:schemeClr val="tx1"/>
              </a:solidFill>
              <a:effectLst>
                <a:outerShdw blurRad="50800" dist="38100" dir="2700000" algn="tl">
                  <a:prstClr val="black">
                    <a:alpha val="40000"/>
                  </a:prstClr>
                </a:outerShdw>
              </a:effectLst>
              <a:latin typeface="Calibri"/>
              <a:cs typeface="Arial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9376" y="4725144"/>
            <a:ext cx="9937104" cy="1944216"/>
          </a:xfrm>
        </p:spPr>
        <p:txBody>
          <a:bodyPr>
            <a:noAutofit/>
          </a:bodyPr>
          <a:lstStyle/>
          <a:p>
            <a:r>
              <a:rPr lang="ru-RU" sz="2800" b="1" i="0" dirty="0" smtClean="0">
                <a:solidFill>
                  <a:schemeClr val="tx1"/>
                </a:solidFill>
              </a:rPr>
              <a:t>Гордеев Станислав Евгеньевич</a:t>
            </a:r>
          </a:p>
          <a:p>
            <a:endParaRPr lang="ru-RU" sz="2800" b="1" i="0" dirty="0" smtClean="0">
              <a:solidFill>
                <a:schemeClr val="tx1"/>
              </a:solidFill>
            </a:endParaRPr>
          </a:p>
          <a:p>
            <a:r>
              <a:rPr lang="ru-RU" sz="2800" b="1" dirty="0" smtClean="0">
                <a:solidFill>
                  <a:schemeClr val="tx1"/>
                </a:solidFill>
              </a:rPr>
              <a:t>Председатель ППО работников РГЭУ (РИНХ)</a:t>
            </a:r>
            <a:endParaRPr lang="ru-RU" sz="2800" b="1" i="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404664"/>
            <a:ext cx="1727200" cy="193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26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" y="215184"/>
            <a:ext cx="1792224" cy="18318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48713" y="260648"/>
            <a:ext cx="8218666" cy="1440160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XXXII </a:t>
            </a:r>
            <a:r>
              <a:rPr lang="ru-RU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съезд Евразийской </a:t>
            </a:r>
            <a:r>
              <a:rPr lang="ru-RU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ассоциации профсоюзных организаций </a:t>
            </a:r>
            <a:r>
              <a:rPr lang="ru-RU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университетов</a:t>
            </a:r>
            <a:r>
              <a:rPr lang="ru-RU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ru-RU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(17.09 – 23.09.2019 </a:t>
            </a:r>
            <a:r>
              <a:rPr lang="ru-RU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г.</a:t>
            </a:r>
            <a:r>
              <a:rPr lang="ru-RU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endParaRPr lang="ru-RU"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D:\ПРОФСОЮЗ ППО РГЭУ (РИНХ)\САЙТ\2019 ГОД\14 ЕАПОУ\32-съезд-ЕАПОУ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6" y="1885798"/>
            <a:ext cx="8856984" cy="4752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81959"/>
            <a:ext cx="1152128" cy="1066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084" y="2902178"/>
            <a:ext cx="2943225" cy="971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113" y="3916254"/>
            <a:ext cx="2943225" cy="859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375" y="4794473"/>
            <a:ext cx="2962275" cy="86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375" y="5661248"/>
            <a:ext cx="2943224" cy="86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http://eapoy.org/wp-content/uploads/2018/09/cropped-%D0%AD%D0%BC%D0%B1%D0%BB%D0%B5%D0%BC%D0%B0-%D0%95%D0%90%D0%9F%D0%9E%D0%A3-%D1%83%D1%82%D0%B2%D0%B5%D1%80%D0%B6%D0%B4%D0%B5%D0%BD%D0%BD%D0%B0%D1%8F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379" y="260648"/>
            <a:ext cx="2924174" cy="2641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65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363" y="3140972"/>
            <a:ext cx="1043620" cy="1071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D:\ПРОФСОЮЗ ППО РГЭУ (РИНХ)\ОТЧЕТЫ\ОТЧЕТЫ 2019\ДОКЛАД 2019\КубГУ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060848"/>
            <a:ext cx="7272808" cy="460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cdodd.ru/storage/images/1005/1449232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51910"/>
            <a:ext cx="1689825" cy="1080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9" y="393264"/>
            <a:ext cx="1345939" cy="1038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/>
          <p:cNvSpPr txBox="1"/>
          <p:nvPr/>
        </p:nvSpPr>
        <p:spPr>
          <a:xfrm>
            <a:off x="1847528" y="386449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Кубанский государственный университет </a:t>
            </a:r>
          </a:p>
          <a:p>
            <a:pPr algn="ctr"/>
            <a:r>
              <a:rPr lang="ru-RU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Всероссийская научно-практическая конференция </a:t>
            </a:r>
          </a:p>
          <a:p>
            <a:pPr algn="ctr"/>
            <a:r>
              <a:rPr lang="ru-RU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«Роль и место Профсоюза в 21 веке: актуальные вопросы социального партнерства»</a:t>
            </a:r>
          </a:p>
          <a:p>
            <a:pPr algn="ctr"/>
            <a:r>
              <a:rPr lang="ru-RU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25 апреля 2019 года</a:t>
            </a:r>
            <a:endParaRPr lang="ru-RU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70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91544" y="188640"/>
            <a:ext cx="7488832" cy="1343531"/>
          </a:xfrm>
        </p:spPr>
        <p:txBody>
          <a:bodyPr/>
          <a:lstStyle/>
          <a:p>
            <a:pPr algn="ctr"/>
            <a:r>
              <a:rPr lang="ru-RU" sz="1800" dirty="0" smtClean="0">
                <a:solidFill>
                  <a:srgbClr val="0070C0"/>
                </a:solidFill>
              </a:rPr>
              <a:t> </a:t>
            </a:r>
            <a:r>
              <a:rPr lang="ru-RU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Южный федеральный университет</a:t>
            </a:r>
            <a:r>
              <a:rPr lang="ru-RU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Межрегиональная научно-практическая конференция </a:t>
            </a:r>
            <a:br>
              <a:rPr lang="ru-RU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«Качество образования в современном вузе» </a:t>
            </a:r>
            <a:br>
              <a:rPr lang="ru-RU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16 -18 мая 2019 </a:t>
            </a:r>
            <a:r>
              <a:rPr lang="ru-RU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г</a:t>
            </a:r>
            <a:r>
              <a:rPr lang="ru-RU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  <p:pic>
        <p:nvPicPr>
          <p:cNvPr id="2050" name="Picture 2" descr="D:\ПРОФСОЮЗ ППО РГЭУ (РИНХ)\ОТЧЕТЫ\ОТЧЕТЫ 2019\ДОКЛАД 2019\IMG_0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71" y="4298737"/>
            <a:ext cx="2556284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051" name="Picture 3" descr="D:\ПРОФСОЮЗ ППО РГЭУ (РИНХ)\ОТЧЕТЫ\ОТЧЕТЫ 2019\ДОКЛАД 2019\IMG_258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614" y="2786570"/>
            <a:ext cx="5214504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052" name="Picture 4" descr="D:\ПРОФСОЮЗ ППО РГЭУ (РИНХ)\ОТЧЕТЫ\ОТЧЕТЫ 2019\ДОКЛАД 2019\IMG_25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8" y="1499189"/>
            <a:ext cx="3132348" cy="230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053" name="Picture 5" descr="D:\ПРОФСОЮЗ ППО РГЭУ (РИНХ)\ОТЧЕТЫ\ОТЧЕТЫ 2019\ДОКЛАД 2019\ЮФУ Файн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0" y="1745558"/>
            <a:ext cx="2952328" cy="208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3" name="Picture 2" descr="https://mkgtu.ru/upload/images/logo_sfedu_rou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3" y="250148"/>
            <a:ext cx="1245519" cy="1217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8" name="Рисунок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533" y="1509493"/>
            <a:ext cx="791096" cy="915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5" y="188640"/>
            <a:ext cx="1345939" cy="99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6" name="Picture 2" descr="https://pp.userapi.com/c849332/v849332027/1999d5/Mkr0xZ3A0-c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389" y="4350507"/>
            <a:ext cx="3240360" cy="1912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767719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8775" y="269964"/>
            <a:ext cx="11567866" cy="1656184"/>
          </a:xfrm>
        </p:spPr>
        <p:txBody>
          <a:bodyPr/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Крымский федеральный университет им. В. И. Вернадского </a:t>
            </a:r>
            <a:r>
              <a:rPr lang="ru-RU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III</a:t>
            </a:r>
            <a:r>
              <a:rPr lang="ru-RU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Всероссийская </a:t>
            </a:r>
            <a:r>
              <a:rPr lang="ru-RU" sz="1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научно-практическая конференция </a:t>
            </a:r>
            <a:r>
              <a:rPr lang="ru-RU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с международным участием «Информационные и коммуникативные технологии. Проектная деятельность в образовательном и информационно-коммуникативном процессе: опыт и перспективы»</a:t>
            </a:r>
            <a:br>
              <a:rPr lang="ru-RU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ru-RU" sz="1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22 – 25 мая 2019 г.</a:t>
            </a:r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D:\ПРОФСОЮЗ ППО РГЭУ (РИНХ)\ОТЧЕТЫ\ОТЧЕТЫ 2019\ДОКЛАД 2019\4e2d96e5-d287-4d5d-b5b0-5ba1a87d3c7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068" y="1838144"/>
            <a:ext cx="3227469" cy="224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ПРОФСОЮЗ ППО РГЭУ (РИНХ)\ОТЧЕТЫ\ОТЧЕТЫ 2019\ДОКЛАД 2019\КФУ вчетвером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068" y="4466442"/>
            <a:ext cx="3262573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ПРОФСОЮЗ ППО РГЭУ (РИНХ)\САЙТ\2019 ГОД\10 НПК в КубГУ, ЮФУ, КФУ\конференция 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144" y="3152975"/>
            <a:ext cx="4776900" cy="3518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ПРОФСОЮЗ ППО РГЭУ (РИНХ)\САЙТ\2019 ГОД\9 Соглашение с ППО КФУ\подписание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5" y="1662446"/>
            <a:ext cx="3312368" cy="244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ПРОФСОЮЗ ППО РГЭУ (РИНХ)\ОТЧЕТЫ\ОТЧЕТЫ 2019\ДОКЛАД 2019\IMG_049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4401519"/>
            <a:ext cx="2592288" cy="229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3" y="2025214"/>
            <a:ext cx="1009651" cy="771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953207"/>
            <a:ext cx="791096" cy="915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854685"/>
            <a:ext cx="1129915" cy="919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514639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rro.ru/images/2019/2611_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4221086"/>
            <a:ext cx="3384376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rro.ru/images/2019/1712_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45" y="3655652"/>
            <a:ext cx="3960440" cy="27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srro.ru/images/2019/2611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458" y="270571"/>
            <a:ext cx="4032447" cy="299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srro.ru/images/2019/2611_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58" y="3673501"/>
            <a:ext cx="398408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:\ПРОФСОЮЗ ППО РГЭУ (РИНХ)\ФОТО ПРОФ\2020\Союз работодателей 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580" y="1195123"/>
            <a:ext cx="2785769" cy="208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ПРОФСОЮЗ ППО РГЭУ (РИНХ)\ФОТО ПРОФ\2020\Союз работодателей 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195124"/>
            <a:ext cx="2876284" cy="208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549" y="476671"/>
            <a:ext cx="1224136" cy="9813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http://www.novoch-pgk.ru/img_news/srro_l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9" y="430828"/>
            <a:ext cx="1352550" cy="952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77271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4764"/>
            <a:ext cx="1472784" cy="16561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0" name="Picture 2" descr="D:\ПРОФСОЮЗ ППО РГЭУ (РИНХ)\ФОТО ПРОФ\ПРОФКОМ 2016\Награждение заседение профкома 27.10.16\_DSC8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3833664"/>
            <a:ext cx="391936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ПРОФСОЮЗ ППО РГЭУ (РИНХ)\ФОТО ПРОФ\ПРОФКОМ 2016\Награждение заседение профкома 27.10.16\_DSC80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40251"/>
            <a:ext cx="4063380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ПРОФСОЮЗ ППО РГЭУ (РИНХ)\ФОТО ПРОФ\ПРОФСОЮЗ для монитора фото\DSC_047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77280"/>
            <a:ext cx="367240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proforgrinh.RSEU\Downloads\IMG_287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140968"/>
            <a:ext cx="259228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ПРОФСОЮЗ ППО РГЭУ (РИНХ)\САЙТ\2019 ГОД\7 9 мая 2019\9 мая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833664"/>
            <a:ext cx="468052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www.xn--1-8sbjpg5aqdb5e.xn--p1ai/2018/NOVOSTI/Vstr_s_Pasko/_image001_2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870" y="1306588"/>
            <a:ext cx="1579950" cy="1654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6488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0" descr="Дом кино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12" descr="Дом кино"/>
          <p:cNvSpPr>
            <a:spLocks noChangeAspect="1" noChangeArrowheads="1"/>
          </p:cNvSpPr>
          <p:nvPr/>
        </p:nvSpPr>
        <p:spPr bwMode="auto">
          <a:xfrm>
            <a:off x="307975" y="79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4" descr="Дом кино"/>
          <p:cNvSpPr>
            <a:spLocks noChangeAspect="1" noChangeArrowheads="1"/>
          </p:cNvSpPr>
          <p:nvPr/>
        </p:nvSpPr>
        <p:spPr bwMode="auto">
          <a:xfrm>
            <a:off x="460375" y="16034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" name="Рисунок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65142"/>
            <a:ext cx="1368152" cy="149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8" name="Picture 2" descr="D:\ПРОФСОЮЗ ППО РГЭУ (РИНХ)\КПД\ДОН Тур теплоходы\тур в Старочеркасск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096" y="207043"/>
            <a:ext cx="2577815" cy="38250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ПРОФСОЮЗ ППО РГЭУ (РИНХ)\КПД\НЕО ФИТ\листовка + эмблема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634" y="2385516"/>
            <a:ext cx="2592288" cy="43722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ПРОФСОЮЗ ППО РГЭУ (РИНХ)\САЙТ\2019 ГОД\2 Автошкола\Автоград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7" y="4077072"/>
            <a:ext cx="3563888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ПРОФСОЮЗ ППО РГЭУ (РИНХ)\САЙТ\2019 ГОД\5 Музтеатр\Музтеатр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234788"/>
            <a:ext cx="3404096" cy="230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ПРОФСОЮЗ ППО РГЭУ (РИНХ)\САЙТ\2019 ГОД\8 ТИЦ\ТИЦ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6" y="2492896"/>
            <a:ext cx="3121152" cy="207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ПРОФСОЮЗ ППО РГЭУ (РИНХ)\САЙТ\2019 ГОД\12 Здоровье нации\Здоровье нации эмблема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56" y="310896"/>
            <a:ext cx="1657351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 descr="C:\Users\USER\Downloads\IMG-20180510-WA0023 (1).jp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27848" y="4032126"/>
            <a:ext cx="29337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C:\Users\proforgrinh.RSEU\Downloads\IMG_272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31" y="455040"/>
            <a:ext cx="2609069" cy="23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744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36" y="3345050"/>
            <a:ext cx="962996" cy="101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D:\ПРОФСОЮЗ ППО РГЭУ (РИНХ)\КПД\РОМИИ музей\Афиша_Матисс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70" y="258072"/>
            <a:ext cx="1235646" cy="197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ПРОФСОЮЗ ППО РГЭУ (РИНХ)\КПД\РОМИИ музей\IMG_226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659" y="5016158"/>
            <a:ext cx="1886191" cy="152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ПРОФСОЮЗ ППО РГЭУ (РИНХ)\КПД\РОМИИ музей\IMG_22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79" y="312738"/>
            <a:ext cx="3240360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https://apf.mail.ru/cgi-bin/readmsg/%D0%9F%D0%B8%D0%BA%D0%B0%D1%81%D1%81%D0%BE.jpg?id=15748500210729924265%3B0%3B2&amp;x-email=gordeev.se%40mail.ru&amp;exif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8" descr="https://apf.mail.ru/cgi-bin/readmsg/%D0%9F%D0%B8%D0%BA%D0%B0%D1%81%D1%81%D0%BE.jpg?id=15748500210729924265%3B0%3B2&amp;x-email=gordeev.se%40mail.ru&amp;exif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7" name="Picture 9" descr="D:\ПРОФСОЮЗ ППО РГЭУ (РИНХ)\КПД\РОМИИ музей\Пикассо\Пикассо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69" y="4605834"/>
            <a:ext cx="1235646" cy="199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ПРОФСОЮЗ ППО РГЭУ (РИНХ)\КПД\РОМИИ музей\Русское искусство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469" y="2369844"/>
            <a:ext cx="1235647" cy="20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06" y="2852782"/>
            <a:ext cx="3260319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D:\ПРОФСОЮЗ ППО РГЭУ (РИНХ)\САЙТ\2019 ГОД\19 РОМИИ\РОМИИ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40" y="312738"/>
            <a:ext cx="3848100" cy="254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ПРОФСОЮЗ ППО РГЭУ (РИНХ)\ФОТО ПРОФ\2020\IMG_278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312738"/>
            <a:ext cx="2691681" cy="32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ПРОФСОЮЗ ППО РГЭУ (РИНХ)\ФОТО ПРОФ\2020\IMG_278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65" y="3970704"/>
            <a:ext cx="3240360" cy="260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ПРОФСОЮЗ ППО РГЭУ (РИНХ)\ФОТО ПРОФ\2020\IMG_278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8" y="4361951"/>
            <a:ext cx="2685367" cy="223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ПРОФСОЮЗ ППО РГЭУ (РИНХ)\ФОТО ПРОФ\2020\IMG_2787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162" y="5016158"/>
            <a:ext cx="2123728" cy="155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423" y="3345049"/>
            <a:ext cx="1345939" cy="997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51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55006"/>
            <a:ext cx="1367160" cy="144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2135560" y="298164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Федеральное государственное бюджетное учреждение здравоохранения </a:t>
            </a:r>
            <a:endParaRPr lang="ru-RU" sz="2400" b="1" dirty="0" smtClean="0"/>
          </a:p>
          <a:p>
            <a:pPr algn="ctr"/>
            <a:r>
              <a:rPr lang="ru-RU" sz="2400" b="1" dirty="0"/>
              <a:t> «Московский дом-пансионат ветеранов науки</a:t>
            </a:r>
            <a:r>
              <a:rPr lang="ru-RU" sz="2400" b="1" dirty="0" smtClean="0"/>
              <a:t>» </a:t>
            </a:r>
          </a:p>
          <a:p>
            <a:pPr algn="ctr"/>
            <a:r>
              <a:rPr lang="ru-RU" sz="2400" b="1" dirty="0" smtClean="0"/>
              <a:t>Российская Академия Наук</a:t>
            </a:r>
            <a:endParaRPr lang="ru-RU" sz="2400" dirty="0"/>
          </a:p>
        </p:txBody>
      </p:sp>
      <p:pic>
        <p:nvPicPr>
          <p:cNvPr id="2050" name="Picture 2" descr="https://prof.rsue.ru/img/news/%D0%9C%D0%94%D0%9F%D0%92%D0%9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1870828"/>
            <a:ext cx="4680520" cy="263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313789"/>
            <a:ext cx="12668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D:\ПРОФСОЮЗ ППО РГЭУ (РИНХ)\КПД\МОСКВА Дом-пансионат ВН РАН\ФОТО\d35e2321-d248-4587-8366-62f6a44053c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6" y="1870828"/>
            <a:ext cx="3157990" cy="24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ПРОФСОЮЗ ППО РГЭУ (РИНХ)\КПД\МОСКВА Дом-пансионат ВН РАН\ФОТО\PHOTO-2019-08-09-19-51-5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79" y="1843123"/>
            <a:ext cx="3355057" cy="24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ПРОФСОЮЗ ППО РГЭУ (РИНХ)\КПД\МОСКВА Дом-пансионат ВН РАН\ФОТО\балкон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394" y="4799623"/>
            <a:ext cx="2725942" cy="18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ПРОФСОЮЗ ППО РГЭУ (РИНХ)\КПД\МОСКВА Дом-пансионат ВН РАН\ФОТО\2-х местный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6" y="4799623"/>
            <a:ext cx="2808312" cy="18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:\ПРОФСОЮЗ ППО РГЭУ (РИНХ)\КПД\МОСКВА Дом-пансионат ВН РАН\ФОТО\комната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338" y="4799622"/>
            <a:ext cx="2834640" cy="18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:\ПРОФСОЮЗ ППО РГЭУ (РИНХ)\КПД\МОСКВА Дом-пансионат ВН РАН\ФОТО\ресепшн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98" y="4799624"/>
            <a:ext cx="2658270" cy="187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70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049"/>
            <a:ext cx="1308665" cy="13513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 descr="https://im0-tub-ru.yandex.net/i?id=9da195b2520def5540c505cbf222d735-l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7" y="4601274"/>
            <a:ext cx="2857500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0-tub-ru.yandex.net/i?id=f62270bd56ff92df3f542be75e93f7ea-l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3" y="2228617"/>
            <a:ext cx="2932855" cy="23726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otdyh-abhaziya.ru/assets/images/picunda-pansionaty/litfond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80" y="212992"/>
            <a:ext cx="3008209" cy="21220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888travel.ru/images/stories/Abkhazia/psou3/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41" y="116632"/>
            <a:ext cx="3132529" cy="21220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razvitiedetei.info/wp-content/uploads/2016/11/adigeya-2017-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432757"/>
            <a:ext cx="3132529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np.ru/Images/Products/detskie_lageria_detskie_lageria_v_anape_smena_13566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620" y="2397136"/>
            <a:ext cx="2959465" cy="20356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euronn.ru/Image/gpgld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50" y="1488867"/>
            <a:ext cx="6581775" cy="4751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D:\ПРОФСОЮЗ ППО РГЭУ (РИНХ)\САЙТ\2019 ГОД\12 Здоровье нации\Здоровье нации эмблема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70558"/>
            <a:ext cx="1657351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988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86" y="980727"/>
            <a:ext cx="1872208" cy="2157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2" name="Picture 2" descr="D:\ПРОФСОЮЗ ППО РГЭУ (РИНХ)\САЙТ\2019 ГОД\4 Пленум 28.03.2019\Пленум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8" y="332656"/>
            <a:ext cx="4178728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ПРОФСОЮЗ ППО РГЭУ (РИНХ)\ФОТО ПРОФ\ОВК обком 18.12.2019\1f276d00-a232-4276-a20a-1070fa2360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3768252"/>
            <a:ext cx="3533738" cy="263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ПРОФСОЮЗ ППО РГЭУ (РИНХ)\САЙТ\2019 ГОД\22 ПЛЕНУМ\Пленум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8" y="3861048"/>
            <a:ext cx="4178728" cy="263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:\ПРОФСОЮЗ ППО РГЭУ (РИНХ)\ФОТО ПРОФ\2020\IMG_386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07" y="424126"/>
            <a:ext cx="4037794" cy="271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ПРОФСОЮЗ ППО РГЭУ (РИНХ)\ФОТО ПРОФ\2020\IMG_384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018614"/>
            <a:ext cx="3513584" cy="245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947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ПРОФСОЮЗ ППО РГЭУ (РИНХ)\САЙТ\2019 ГОД\11 Парк ЛОГА\Лог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28" y="260648"/>
            <a:ext cx="457200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ПРОФСОЮЗ ППО РГЭУ (РИНХ)\ФОТО ПРОФ\2020\Лога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3" y="1984845"/>
            <a:ext cx="208509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ПРОФСОЮЗ ППО РГЭУ (РИНХ)\ФОТО ПРОФ\2020\Лога 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5" y="260649"/>
            <a:ext cx="2063785" cy="2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ПРОФСОЮЗ ППО РГЭУ (РИНХ)\ФОТО ПРОФ\2020\Лога 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3" y="4516665"/>
            <a:ext cx="331236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ПРОФСОЮЗ ППО РГЭУ (РИНХ)\ФОТО ПРОФ\2020\Лога 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3717032"/>
            <a:ext cx="2440491" cy="29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ПРОФСОЮЗ ППО РГЭУ (РИНХ)\ФОТО ПРОФ\2020\Лога 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29" y="342019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ПРОФСОЮЗ ППО РГЭУ (РИНХ)\ФОТО ПРОФ\2020\Лога 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260649"/>
            <a:ext cx="244049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858" y="2770705"/>
            <a:ext cx="1367160" cy="14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436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884" y="1676162"/>
            <a:ext cx="1367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D:\ПРОФСОЮЗ ППО РГЭУ (РИНХ)\ФОТО ПРОФ\Юбиляры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65" y="3447787"/>
            <a:ext cx="2227364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ПРОФСОЮЗ ППО РГЭУ (РИНХ)\ФОТО ПРОФ\Юбилей Кожухова оба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243940"/>
            <a:ext cx="2206352" cy="3212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ПРОФСОЮЗ ППО РГЭУ (РИНХ)\ФОТО ПРОФ\Юбилей Кожухова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314" y="385225"/>
            <a:ext cx="3224878" cy="2736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ПРОФСОЮЗ ППО РГЭУ (РИНХ)\ФОТО ПРОФ\Юбиляры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00" y="450387"/>
            <a:ext cx="2067694" cy="26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ПРОФСОЮЗ ППО РГЭУ (РИНХ)\ФОТО ПРОФ\2020\186da366-7c9d-4a54-b09c-c53ded933eb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85225"/>
            <a:ext cx="2843808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ПРОФСОЮЗ ППО РГЭУ (РИНХ)\ФОТО ПРОФ\2020\b880d583-918e-468a-9bb3-a31fe99a867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4588096"/>
            <a:ext cx="2999656" cy="187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ПРОФСОЮЗ ППО РГЭУ (РИНХ)\ФОТО ПРОФ\2020\68b7d993-3ce7-4f2f-b45f-5befa265068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792" y="3892012"/>
            <a:ext cx="3935760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920" y="1881249"/>
            <a:ext cx="1345939" cy="1126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9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347207"/>
            <a:ext cx="1152128" cy="10660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347207"/>
            <a:ext cx="1345939" cy="9974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ПРОФСОЮЗ ППО РГЭУ (РИНХ)\ФОТО ПРОФ\школьники 03.10.19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88" y="1680410"/>
            <a:ext cx="6768752" cy="498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ПРОФСОЮЗ ППО РГЭУ (РИНХ)\ФОТО ПРОФ\2020\IMG_38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2" y="4005064"/>
            <a:ext cx="2131555" cy="26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ПРОФСОЮЗ ППО РГЭУ (РИНХ)\ФОТО ПРОФ\2020\IMG_384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06" y="244161"/>
            <a:ext cx="2117856" cy="333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ПРОФСОЮЗ ППО РГЭУ (РИНХ)\ФОТО ПРОФ\2020\IMG_384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2348880"/>
            <a:ext cx="2232247" cy="426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ПРОФСОЮЗ ППО РГЭУ (РИНХ)\ФОТО ПРОФ\2020\IMG_384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265" y="116632"/>
            <a:ext cx="2614499" cy="197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ПРОФСОЮЗ ППО РГЭУ (РИНХ)\САЙТ\2019 ГОД\5 Музтеатр\Музтеатр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60" y="347207"/>
            <a:ext cx="1872208" cy="11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394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ПРОФСОЮЗ ППО РГЭУ (РИНХ)\ФОТО ПРОФ\2020\ППОР РГЭУ (РИНХ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284902"/>
            <a:ext cx="4891658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ПРОФСОЮЗ ППО РГЭУ (РИНХ)\ФОТО ПРОФ\2020\IMG_287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84902"/>
            <a:ext cx="3491880" cy="256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ПРОФСОЮЗ ППО РГЭУ (РИНХ)\ФОТО ПРОФ\2020\IMG_288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84902"/>
            <a:ext cx="2571750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ПРОФСОЮЗ ППО РГЭУ (РИНХ)\ФОТО ПРОФ\2020\IMG_29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8" y="4005063"/>
            <a:ext cx="2688205" cy="253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ПРОФСОЮЗ ППО РГЭУ (РИНХ)\ФОТО ПРОФ\2020\IMG_294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3467641"/>
            <a:ext cx="2353283" cy="30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4365104"/>
            <a:ext cx="1224136" cy="1185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76" y="4553070"/>
            <a:ext cx="1345939" cy="99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" name="Picture 2" descr="C:\Users\proforgrinh.RSEU\Downloads\Календарь Профсоюз_202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470285"/>
            <a:ext cx="1728192" cy="3129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182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9336" y="2204864"/>
            <a:ext cx="11880327" cy="2088232"/>
          </a:xfrm>
        </p:spPr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ru-RU" sz="2800" b="1" dirty="0">
                <a:solidFill>
                  <a:schemeClr val="tx1"/>
                </a:solidFill>
              </a:rPr>
              <a:t>ОТКРЫТЫЙ (ПУБЛИЧНЫЙ) ОТЧЁТ </a:t>
            </a:r>
            <a:r>
              <a:rPr lang="ru-RU" sz="2800" dirty="0">
                <a:solidFill>
                  <a:schemeClr val="tx1"/>
                </a:solidFill>
              </a:rPr>
              <a:t/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ПЕРВИЧНОЙ ПРОФСОЮЗНОЙ </a:t>
            </a:r>
            <a:r>
              <a:rPr lang="ru-RU" sz="2800" b="1" dirty="0">
                <a:solidFill>
                  <a:schemeClr val="tx1"/>
                </a:solidFill>
              </a:rPr>
              <a:t>ОРГАНИЗАЦИИ РАБОТНИКОВ РГЭУ (РИНХ) </a:t>
            </a:r>
            <a:r>
              <a:rPr lang="ru-RU" sz="2800" b="1" dirty="0" smtClean="0">
                <a:solidFill>
                  <a:schemeClr val="tx1"/>
                </a:solidFill>
              </a:rPr>
              <a:t/>
            </a:r>
            <a:br>
              <a:rPr lang="ru-RU" sz="2800" b="1" dirty="0" smtClean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ЗА 2019 ГОД</a:t>
            </a:r>
            <a:br>
              <a:rPr lang="ru-RU" sz="2800" b="1" dirty="0" smtClean="0">
                <a:solidFill>
                  <a:schemeClr val="tx1"/>
                </a:solidFill>
              </a:rPr>
            </a:br>
            <a:endParaRPr lang="ru-RU" sz="2800" dirty="0">
              <a:solidFill>
                <a:schemeClr val="tx1"/>
              </a:solidFill>
              <a:effectLst>
                <a:outerShdw blurRad="50800" dist="38100" dir="2700000" algn="tl">
                  <a:prstClr val="black">
                    <a:alpha val="40000"/>
                  </a:prstClr>
                </a:outerShdw>
              </a:effectLst>
              <a:latin typeface="Calibri"/>
              <a:cs typeface="Arial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9376" y="4725144"/>
            <a:ext cx="9937104" cy="1944216"/>
          </a:xfrm>
        </p:spPr>
        <p:txBody>
          <a:bodyPr>
            <a:noAutofit/>
          </a:bodyPr>
          <a:lstStyle/>
          <a:p>
            <a:r>
              <a:rPr lang="ru-RU" sz="2800" b="1" i="0" dirty="0" smtClean="0">
                <a:solidFill>
                  <a:schemeClr val="tx1"/>
                </a:solidFill>
              </a:rPr>
              <a:t>Гордеев Станислав Евгеньевич</a:t>
            </a:r>
          </a:p>
          <a:p>
            <a:endParaRPr lang="ru-RU" sz="2800" b="1" i="0" dirty="0" smtClean="0">
              <a:solidFill>
                <a:schemeClr val="tx1"/>
              </a:solidFill>
            </a:endParaRPr>
          </a:p>
          <a:p>
            <a:r>
              <a:rPr lang="ru-RU" sz="2800" b="1" dirty="0" smtClean="0">
                <a:solidFill>
                  <a:schemeClr val="tx1"/>
                </a:solidFill>
              </a:rPr>
              <a:t>Председатель ППО работников РГЭУ (РИНХ)</a:t>
            </a:r>
            <a:endParaRPr lang="ru-RU" sz="2800" b="1" i="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464" y="404664"/>
            <a:ext cx="1727200" cy="193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26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7" y="215184"/>
            <a:ext cx="1792224" cy="183184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1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381" y="2911222"/>
            <a:ext cx="936104" cy="8280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707" y="2811232"/>
            <a:ext cx="1024120" cy="10677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:\ПРОФСОЮЗ ППО РГЭУ (РИНХ)\САЙТ\2019 ГОД\3 Выборы ректора\Общая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1" y="4309687"/>
            <a:ext cx="3434783" cy="2389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ПРОФСОЮЗ ППО РГЭУ (РИНХ)\САЙТ\2019 ГОД\18 Вручение ученый совет\Вручение ученый совет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6" y="2845196"/>
            <a:ext cx="2916581" cy="194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D:\ПРОФСОЮЗ ППО РГЭУ (РИНХ)\ФОТО ПРОФ\Фото ГОРДЕЕВ С. Е\DSC_572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30" y="2340849"/>
            <a:ext cx="3024336" cy="196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Жесткий диск\ГОРДЕЕВ портфолио\DSC_624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80" y="243361"/>
            <a:ext cx="2741383" cy="1779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ПРОФСОЮЗ ППО РГЭУ (РИНХ)\ОТЧЕТЫ\ОТЧЕТЫ 2019\ДОКЛАД 2019\100 лет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1" y="376878"/>
            <a:ext cx="2744817" cy="194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ПРОФСОЮЗ ППО РГЭУ (РИНХ)\ОТЧЕТЫ\ОТЧЕТЫ 2019\ДОКЛАД 2019\ОВК студпрофком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859" y="270953"/>
            <a:ext cx="3464897" cy="2350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ПРОФСОЮЗ ППО РГЭУ (РИНХ)\ФОТО ПРОФ\КОКА КОЛА 2019\sR3cZX637-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30" y="4603090"/>
            <a:ext cx="3018780" cy="20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:\ПРОФСОЮЗ ППО РГЭУ (РИНХ)\ФОТО ПРОФ\2020\f17bd0a9-7322-4b12-b095-60ba1379d84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1" y="2493160"/>
            <a:ext cx="2039545" cy="166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405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11" y="3164139"/>
            <a:ext cx="1368152" cy="1515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1" name="Picture 5" descr="D:\ПРОФСОЮЗ ППО РГЭУ (РИНХ)\ОХРАНА ТРУДА\ФОТОКОНКУРС\DSC_4561 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1" y="4077073"/>
            <a:ext cx="3618467" cy="2362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ÑÐ¼Ð¾ÑÑ â ÐºÐ¾Ð½ÐºÑÑÑ Ð½Ð° Ð·Ð²Ð°Ð½Ð¸Ðµ Â«ÐÑÑÑÐ¸Ð¹ ÑÐ¿Ð¾Ð»Ð½Ð¾Ð¼Ð¾ÑÐµÐ½Ð½ÑÐ¹ Ð¿Ð¾ Ð¾ÑÑÐ°Ð½Ðµ ÑÑÑÐ´Ð° Ð Ð¾ÑÑÐ¾Ð²ÑÐºÐ¾Ð¹ Ð¾Ð±Ð»Ð°ÑÑÐ½Ð¾Ð¹ Ð¾ÑÐ³Ð°Ð½Ð¸Ð·Ð°ÑÐ¸Ð¸ ÐÑÐ¾ÑÑÐ¾ÑÐ·Ð° ÑÐ°Ð±Ð¾ÑÐ½Ð¸ÐºÐ¾Ð² Ð½Ð°ÑÐ¾Ð´Ð½Ð¾Ð³Ð¾ Ð¾Ð±ÑÐ°Ð·Ð¾Ð²Ð°Ð½Ð¸Ñ Ð¸ Ð½Ð°ÑÐºÐ¸ Ð Ð¤ 2015-2016Ð³.Ð³.Â». DSC_2472 (Ð ÐµÐ¿Ð¾ÑÑÐ°Ð¶)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70" y="4680023"/>
            <a:ext cx="2624034" cy="1826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ÐµÐ¼Ð¸Ð½Ð°Ñ-ÑÐ¾Ð²ÐµÑÐ°Ð½Ð¸Ðµ Ð²Ð½ÐµÑÑÐ°ÑÐ½ÑÑ ÑÐµÑÐ½Ð¸ÑÐµÑÐºÐ¸Ñ Ð¸Ð½ÑÐ¿ÐµÐºÑÐ¾ÑÐ¾Ð² ÑÑÑÐ´Ð° Ð Ð¾ÑÑÐ¾Ð²ÑÐºÐ¾Ð¹ Ð¾Ð±Ð»Ð°ÑÑÐ½Ð¾Ð¹ Ð¾ÑÐ³Ð°Ð½Ð¸Ð·Ð°ÑÐ¸Ð¸ ÐÑÐ¾ÑÑÐ¾ÑÐ·Ð° Ð¿Ð¾ ÑÐµÐ¼Ðµ: Â«ÐÑÑÑÐµÑÑÐ²Ð»ÐµÐ½Ð¸Ðµ ÑÐ¸ÑÑÐµÐ¼Ð½Ð¾Ð³Ð¾ ÐºÐ¾Ð½ÑÑÐ¾Ð»Ñ Ð·Ð° Ð¸ÑÐ¿Ð¾Ð»Ð½ÐµÐ½Ð¸ÐµÐ¼ Ð·Ð°ÐºÐ¾Ð½Ð¾Ð´Ð°ÑÐµÐ»ÑÑÑÐ²Ð° Ð² Ð¾Ð±Ð»Ð°ÑÑÐ¸ Ð¾ÑÑÐ°Ð½Ñ ÑÑÑÐ´Ð° Ð¸ Ð·Ð´Ð¾ÑÐ¾Ð²ÑÑ ÑÐ°Ð±Ð¾ÑÐ½Ð¸ÐºÐ¾Ð² ÐÑÐ¾ÑÑÐ¾ÑÐ·Ð½Ð¾Ð¹ ÑÐµÑÐ½Ð¸ÑÐµÑÐºÐ¾Ð¹  Ð¸Ð½ÑÐ¿ÐµÐºÑ. IMG_7920 (Ð ÐµÐ¿Ð¾ÑÑÐ°Ð¶)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408533"/>
            <a:ext cx="3708177" cy="2384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Ð°ÑÐµÐ´Ð°Ð½Ð¸Ðµ Ð¡Ð¾Ð²ÐµÑÐ° Ð¿Ð¾ Ð²Ð¾Ð¿ÑÐ¾ÑÐ°Ð¼ Ð¾ÑÑÐ°Ð½Ñ ÑÑÑÐ´Ð° Ð¸ Ð·Ð´Ð¾ÑÐ¾Ð²ÑÑ Ð¿ÑÐ¸ Ð¦ÐµÐ½ÑÑÐ°Ð»ÑÐ½Ð¾Ð¼ Ð¡Ð¾Ð²ÐµÑÐµ ÐÐ±ÑÐµÑÐ¾ÑÑÐ¸Ð¹ÑÐºÐ¾Ð³Ð¾ ÐÑÐ¾ÑÑÐ¾ÑÐ·Ð° Ð¾Ð±ÑÐ°Ð·Ð¾Ð²Ð°Ð½Ð¸Ñ. DSC_0539 (Ð ÐµÐ¿Ð¾ÑÑÐ°Ð¶)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281" y="3634664"/>
            <a:ext cx="3973088" cy="285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Баранников Михаил Михайлови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87" y="321378"/>
            <a:ext cx="2286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D:\ПРОФСОЮЗ ППО РГЭУ (РИНХ)\ФОТО ПРОФ\2020\IMG_386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14" y="342635"/>
            <a:ext cx="3657600" cy="245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2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ПРОФСОЮЗ ППО РГЭУ (РИНХ)\САЙТ\Доклад фото\Правовая защита\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736" y="4752516"/>
            <a:ext cx="2296190" cy="122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507369"/>
            <a:ext cx="966923" cy="100644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6148" name="Picture 4" descr="http://cs301602.vk.me/v301602556/652c/yWyTAKdbjC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4742132"/>
            <a:ext cx="2463023" cy="1226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" name="Picture 2" descr="https://rsue.ru/ur-klinika/img/legni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5" y="332656"/>
            <a:ext cx="2520280" cy="39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5" y="4276266"/>
            <a:ext cx="396044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5" y="4742131"/>
            <a:ext cx="3312368" cy="192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D:\ПРОФСОЮЗ ППО РГЭУ (РИНХ)\ФОТО ПРОФ\Трудовики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4149080"/>
            <a:ext cx="3442662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:\ПРОФСОЮЗ ППО РГЭУ (РИНХ)\ФОТО ПРОФ\2020\5ee6e114-477b-45b7-8828-89ca1c45be4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44" y="1509156"/>
            <a:ext cx="3456384" cy="263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prof.rsue.ru/img/activ/agafonova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19" y="323853"/>
            <a:ext cx="2304256" cy="3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846" y="2420888"/>
            <a:ext cx="1345939" cy="103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802431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rsue.ru/media-center/ekonomist/img/78_2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09" y="1565222"/>
            <a:ext cx="3273152" cy="5003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90" y="205501"/>
            <a:ext cx="3388991" cy="11521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14493"/>
            <a:ext cx="6141915" cy="314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proforgrinh.RSEU\Downloads\IMG_38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8" y="3427013"/>
            <a:ext cx="4464496" cy="326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56" y="3686478"/>
            <a:ext cx="3829050" cy="2749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18864"/>
            <a:ext cx="1345939" cy="1038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Рисунок 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86" y="2102622"/>
            <a:ext cx="1137922" cy="851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5914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75221" y="265131"/>
            <a:ext cx="6468560" cy="1584173"/>
          </a:xfrm>
        </p:spPr>
        <p:txBody>
          <a:bodyPr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IX </a:t>
            </a:r>
            <a:r>
              <a:rPr lang="ru-RU" sz="2800" b="1" dirty="0" smtClean="0">
                <a:solidFill>
                  <a:schemeClr val="tx1"/>
                </a:solidFill>
              </a:rPr>
              <a:t>отчетно-выборная конференция</a:t>
            </a:r>
            <a:br>
              <a:rPr lang="ru-RU" sz="2800" b="1" dirty="0" smtClean="0">
                <a:solidFill>
                  <a:schemeClr val="tx1"/>
                </a:solidFill>
              </a:rPr>
            </a:br>
            <a:r>
              <a:rPr lang="ru-RU" sz="2800" b="1" dirty="0" smtClean="0">
                <a:solidFill>
                  <a:schemeClr val="tx1"/>
                </a:solidFill>
              </a:rPr>
              <a:t> ППО работников РГЭУ (РИНХ)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endParaRPr lang="ru-RU" sz="2800" b="1" dirty="0">
              <a:solidFill>
                <a:schemeClr val="tx1"/>
              </a:solidFill>
            </a:endParaRPr>
          </a:p>
        </p:txBody>
      </p:sp>
      <p:pic>
        <p:nvPicPr>
          <p:cNvPr id="7171" name="Picture 3" descr="D:\ПРОФСОЮЗ ППО РГЭУ (РИНХ)\КОНФЕРЕНЦИИ\ВЫБОРЫ 2019\ФОТО конференции\DSC_62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08" y="265131"/>
            <a:ext cx="2754248" cy="20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ПРОФСОЮЗ ППО РГЭУ (РИНХ)\КОНФЕРЕНЦИИ\ВЫБОРЫ 2019\ФОТО конференции\DSC_62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825" y="2419855"/>
            <a:ext cx="3323833" cy="24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ПРОФСОЮЗ ППО РГЭУ (РИНХ)\КОНФЕРЕНЦИИ\ВЫБОРЫ 2019\ФОТО конференции\DSC_62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248" y="1772816"/>
            <a:ext cx="4754893" cy="314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:\ПРОФСОЮЗ ППО РГЭУ (РИНХ)\КОНФЕРЕНЦИИ\ВЫБОРЫ 2019\ФОТО конференции\DSC_629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23" y="5045369"/>
            <a:ext cx="2387948" cy="16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ПРОФСОЮЗ ППО РГЭУ (РИНХ)\КОНФЕРЕНЦИИ\ВЫБОРЫ 2019\ФОТО конференции\DSC_628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39" y="5045372"/>
            <a:ext cx="2178184" cy="16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ПРОФСОЮЗ ППО РГЭУ (РИНХ)\КОНФЕРЕНЦИИ\ВЫБОРЫ 2019\ФОТО конференции\DSC_628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643" y="5074727"/>
            <a:ext cx="2351944" cy="15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ПРОФСОЮЗ ППО РГЭУ (РИНХ)\КОНФЕРЕНЦИИ\ВЫБОРЫ 2019\ФОТО конференции\DSC_628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78" y="5071934"/>
            <a:ext cx="2155764" cy="15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ПРОФСОЮЗ ППО РГЭУ (РИНХ)\КОНФЕРЕНЦИИ\ВЫБОРЫ 2019\ФОТО конференции\DSC_629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10" y="2474480"/>
            <a:ext cx="3271159" cy="24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ПРОФСОЮЗ ППО РГЭУ (РИНХ)\КОНФЕРЕНЦИИ\ВЫБОРЫ 2019\ФОТО конференции\DSC_628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71" y="5068073"/>
            <a:ext cx="2232248" cy="15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93" y="423690"/>
            <a:ext cx="1633561" cy="16946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00646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ПРОФСОЮЗ ППО РГЭУ (РИНХ)\ОТЧЕТЫ\ОТЧЕТЫ 2019\ДОКЛАД 2019\Попов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9" y="4273353"/>
            <a:ext cx="3660116" cy="2347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ПРОФСОЮЗ ППО РГЭУ (РИНХ)\ОТЧЕТЫ\ОТЧЕТЫ 2019\ДОКЛАД 2019\Лежнин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63" y="4273353"/>
            <a:ext cx="3624058" cy="2347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ПРОФСОЮЗ ППО РГЭУ (РИНХ)\ОТЧЕТЫ\ОТЧЕТЫ 2019\ДОКЛАД 2019\Агафонова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16" y="4273353"/>
            <a:ext cx="3888432" cy="2347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606346"/>
            <a:ext cx="1137922" cy="851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2" name="Picture 2" descr="D:\ПРОФСОЮЗ ППО РГЭУ (РИНХ)\ФОТО ПРОФ\Фото ГОРДЕЕВ С. Е\IMG_387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9" y="824191"/>
            <a:ext cx="1673399" cy="241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ПРОФСОЮЗ ППО РГЭУ (РИНХ)\ФОТО ПРОФ\Фото ГОРДЕЕВ С. Е\IMG_387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005" y="824191"/>
            <a:ext cx="1668476" cy="25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ПРОФСОЮЗ ППО РГЭУ (РИНХ)\САЙТ\2019 ГОД\18 Вручение ученый совет\Вручение ученый совет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663" y="551842"/>
            <a:ext cx="4320480" cy="28547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06346"/>
            <a:ext cx="1345939" cy="1038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02845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ПРОФСОЮЗ ППО РГЭУ (РИНХ)\ФОТО ПРОФ\ПЕРВОМАЙ\1 мая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3670668"/>
            <a:ext cx="4320480" cy="2911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ПРОФСОЮЗ ППО РГЭУ (РИНХ)\ФОТО ПРОФ\ПЕРВОМАЙ\G-SflToABv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924" y="336468"/>
            <a:ext cx="3737203" cy="219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ПРОФСОЮЗ ППО РГЭУ (РИНХ)\ФОТО ПРОФ\ПЕРВОМАЙ\qkqK_UjFTFQ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4108749"/>
            <a:ext cx="3949506" cy="248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ПРОФСОЮЗ ППО РГЭУ (РИНХ)\ФОТО ПРОФ\ПЕРВОМАЙ\20170501_09463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0" y="336468"/>
            <a:ext cx="3312368" cy="219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ПРОФСОЮЗ ППО РГЭУ (РИНХ)\ФОТО ПРОФ\ПЕРВОМАЙ\080zOq1KPL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72" y="2109092"/>
            <a:ext cx="5069911" cy="3002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5259788"/>
            <a:ext cx="1224135" cy="1219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661455" y="620688"/>
            <a:ext cx="4392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ПЕРВОМАЙСКАЯ ДЕМОНСТРАЦИЯ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27919" y="2609617"/>
            <a:ext cx="3517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 smtClean="0"/>
              <a:t>«За справедливую экономику</a:t>
            </a:r>
          </a:p>
          <a:p>
            <a:pPr algn="ctr"/>
            <a:r>
              <a:rPr lang="ru-RU" sz="2200" b="1" dirty="0" smtClean="0"/>
              <a:t> в интересах человека труда»</a:t>
            </a:r>
            <a:endParaRPr lang="ru-RU" sz="2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7408" y="2806938"/>
            <a:ext cx="1863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2019 ГОД </a:t>
            </a:r>
          </a:p>
        </p:txBody>
      </p:sp>
      <p:pic>
        <p:nvPicPr>
          <p:cNvPr id="11" name="Picture 2" descr="D:\Жесткий диск\ГОРДЕЕВ портфолио\Герб РИНХ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5332073"/>
            <a:ext cx="1345939" cy="1038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111396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TS010286739">
  <a:themeElements>
    <a:clrScheme name="Green Template-Template">
      <a:dk1>
        <a:srgbClr val="000000"/>
      </a:dk1>
      <a:lt1>
        <a:srgbClr val="FFFFFF"/>
      </a:lt1>
      <a:dk2>
        <a:srgbClr val="1F7335"/>
      </a:dk2>
      <a:lt2>
        <a:srgbClr val="C4FF8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0ED7B"/>
      </a:hlink>
      <a:folHlink>
        <a:srgbClr val="F3EB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Презентация1" id="{2C333224-701A-449E-815E-BEBB843E7561}" vid="{0CC48F64-57E0-4C7F-ABE9-3018FECCB7EF}"/>
    </a:ext>
  </a:extLst>
</a:theme>
</file>

<file path=ppt/theme/theme2.xml><?xml version="1.0" encoding="utf-8"?>
<a:theme xmlns:a="http://schemas.openxmlformats.org/drawingml/2006/main" name="Белый текст и шрифт Courier для слайдов с кодом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Презентация1" id="{2C333224-701A-449E-815E-BEBB843E7561}" vid="{30DEE072-C6E3-49FC-B3C1-35EC1A551FF4}"/>
    </a:ext>
  </a:extLst>
</a:theme>
</file>

<file path=ppt/theme/theme3.xml><?xml version="1.0" encoding="utf-8"?>
<a:theme xmlns:a="http://schemas.openxmlformats.org/drawingml/2006/main" name="Яркая">
  <a:themeElements>
    <a:clrScheme name="Яркая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Яркая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A6783B6-86AE-4776-8B81-8199FD1759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TS010286739</Template>
  <TotalTime>2759</TotalTime>
  <Words>285</Words>
  <Application>Microsoft Office PowerPoint</Application>
  <PresentationFormat>Произвольный</PresentationFormat>
  <Paragraphs>31</Paragraphs>
  <Slides>24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27" baseType="lpstr">
      <vt:lpstr>TS010286739</vt:lpstr>
      <vt:lpstr>Белый текст и шрифт Courier для слайдов с кодом</vt:lpstr>
      <vt:lpstr>Яркая</vt:lpstr>
      <vt:lpstr>ОТКРЫТЫЙ (ПУБЛИЧНЫЙ) ОТЧЁТ  ПЕРВИЧНОЙ ПРОФСОЮЗНОЙ ОРГАНИЗАЦИИ РАБОТНИКОВ РГЭУ (РИНХ)  ЗА 2019 ГОД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IX отчетно-выборная конференция  ППО работников РГЭУ (РИНХ) </vt:lpstr>
      <vt:lpstr>Презентация PowerPoint</vt:lpstr>
      <vt:lpstr>Презентация PowerPoint</vt:lpstr>
      <vt:lpstr>XXXII съезд Евразийской ассоциации профсоюзных организаций университетов  (17.09 – 23.09.2019 г.)</vt:lpstr>
      <vt:lpstr>Презентация PowerPoint</vt:lpstr>
      <vt:lpstr> Южный федеральный университет Межрегиональная научно-практическая конференция  «Качество образования в современном вузе»   16 -18 мая 2019 г. </vt:lpstr>
      <vt:lpstr>Крымский федеральный университет им. В. И. Вернадского  III Всероссийская научно-практическая конференция с международным участием «Информационные и коммуникативные технологии. Проектная деятельность в образовательном и информационно-коммуникативном процессе: опыт и перспективы»  22 – 25 мая 2019 г.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ОТКРЫТЫЙ (ПУБЛИЧНЫЙ) ОТЧЁТ  ПЕРВИЧНОЙ ПРОФСОЮЗНОЙ ОРГАНИЗАЦИИ РАБОТНИКОВ РГЭУ (РИНХ)  ЗА 2019 ГОД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 роли и основных приоритетных направлениях деятельности профсоюзной организации РГЭУ «РИНХ»</dc:title>
  <dc:creator>Станислав Евгеньевич Гордеев</dc:creator>
  <cp:lastModifiedBy>Станислав Евгеньевич Гордеев</cp:lastModifiedBy>
  <cp:revision>181</cp:revision>
  <dcterms:created xsi:type="dcterms:W3CDTF">2015-09-24T13:03:09Z</dcterms:created>
  <dcterms:modified xsi:type="dcterms:W3CDTF">2020-02-25T09:34:19Z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TC102867399990</vt:lpwstr>
  </property>
</Properties>
</file>